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92.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1"/>
  </p:notesMasterIdLst>
  <p:handoutMasterIdLst>
    <p:handoutMasterId r:id="rId432"/>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995" r:id="rId218"/>
    <p:sldId id="996" r:id="rId219"/>
    <p:sldId id="1037" r:id="rId220"/>
    <p:sldId id="1045" r:id="rId221"/>
    <p:sldId id="966" r:id="rId222"/>
    <p:sldId id="967" r:id="rId223"/>
    <p:sldId id="957" r:id="rId224"/>
    <p:sldId id="968" r:id="rId225"/>
    <p:sldId id="958" r:id="rId226"/>
    <p:sldId id="959" r:id="rId227"/>
    <p:sldId id="960" r:id="rId228"/>
    <p:sldId id="962" r:id="rId229"/>
    <p:sldId id="963" r:id="rId230"/>
    <p:sldId id="964" r:id="rId231"/>
    <p:sldId id="984" r:id="rId232"/>
    <p:sldId id="985" r:id="rId233"/>
    <p:sldId id="987" r:id="rId234"/>
    <p:sldId id="988" r:id="rId235"/>
    <p:sldId id="989" r:id="rId236"/>
    <p:sldId id="1006" r:id="rId237"/>
    <p:sldId id="354" r:id="rId238"/>
    <p:sldId id="359" r:id="rId239"/>
    <p:sldId id="355" r:id="rId240"/>
    <p:sldId id="366" r:id="rId241"/>
    <p:sldId id="365" r:id="rId242"/>
    <p:sldId id="935" r:id="rId243"/>
    <p:sldId id="364" r:id="rId244"/>
    <p:sldId id="363" r:id="rId245"/>
    <p:sldId id="356" r:id="rId246"/>
    <p:sldId id="501" r:id="rId247"/>
    <p:sldId id="422" r:id="rId248"/>
    <p:sldId id="400" r:id="rId249"/>
    <p:sldId id="408" r:id="rId250"/>
    <p:sldId id="405" r:id="rId251"/>
    <p:sldId id="406" r:id="rId252"/>
    <p:sldId id="402" r:id="rId253"/>
    <p:sldId id="407" r:id="rId254"/>
    <p:sldId id="945" r:id="rId255"/>
    <p:sldId id="946" r:id="rId256"/>
    <p:sldId id="403" r:id="rId257"/>
    <p:sldId id="404" r:id="rId258"/>
    <p:sldId id="401" r:id="rId259"/>
    <p:sldId id="936" r:id="rId260"/>
    <p:sldId id="937" r:id="rId261"/>
    <p:sldId id="938" r:id="rId262"/>
    <p:sldId id="939" r:id="rId263"/>
    <p:sldId id="940" r:id="rId264"/>
    <p:sldId id="1159" r:id="rId265"/>
    <p:sldId id="1148" r:id="rId266"/>
    <p:sldId id="1155" r:id="rId267"/>
    <p:sldId id="1145" r:id="rId268"/>
    <p:sldId id="1146" r:id="rId269"/>
    <p:sldId id="1158" r:id="rId270"/>
    <p:sldId id="1147" r:id="rId271"/>
    <p:sldId id="1156" r:id="rId272"/>
    <p:sldId id="1149" r:id="rId273"/>
    <p:sldId id="1152" r:id="rId274"/>
    <p:sldId id="1153" r:id="rId275"/>
    <p:sldId id="1154" r:id="rId276"/>
    <p:sldId id="1157" r:id="rId277"/>
    <p:sldId id="1151" r:id="rId278"/>
    <p:sldId id="1047" r:id="rId279"/>
    <p:sldId id="424" r:id="rId280"/>
    <p:sldId id="906" r:id="rId281"/>
    <p:sldId id="425" r:id="rId282"/>
    <p:sldId id="427" r:id="rId283"/>
    <p:sldId id="428" r:id="rId284"/>
    <p:sldId id="429" r:id="rId285"/>
    <p:sldId id="301" r:id="rId286"/>
    <p:sldId id="302" r:id="rId287"/>
    <p:sldId id="304" r:id="rId288"/>
    <p:sldId id="306" r:id="rId289"/>
    <p:sldId id="389" r:id="rId290"/>
    <p:sldId id="390" r:id="rId291"/>
    <p:sldId id="311" r:id="rId292"/>
    <p:sldId id="431" r:id="rId293"/>
    <p:sldId id="432" r:id="rId294"/>
    <p:sldId id="503" r:id="rId295"/>
    <p:sldId id="305" r:id="rId296"/>
    <p:sldId id="310" r:id="rId297"/>
    <p:sldId id="518" r:id="rId298"/>
    <p:sldId id="312" r:id="rId299"/>
    <p:sldId id="313" r:id="rId300"/>
    <p:sldId id="309" r:id="rId301"/>
    <p:sldId id="324" r:id="rId302"/>
    <p:sldId id="308" r:id="rId303"/>
    <p:sldId id="307" r:id="rId304"/>
    <p:sldId id="430" r:id="rId305"/>
    <p:sldId id="314" r:id="rId306"/>
    <p:sldId id="323" r:id="rId307"/>
    <p:sldId id="315" r:id="rId308"/>
    <p:sldId id="316" r:id="rId309"/>
    <p:sldId id="319" r:id="rId310"/>
    <p:sldId id="396" r:id="rId311"/>
    <p:sldId id="321" r:id="rId312"/>
    <p:sldId id="322" r:id="rId313"/>
    <p:sldId id="394" r:id="rId314"/>
    <p:sldId id="395" r:id="rId315"/>
    <p:sldId id="393" r:id="rId316"/>
    <p:sldId id="954" r:id="rId317"/>
    <p:sldId id="274" r:id="rId318"/>
    <p:sldId id="372" r:id="rId319"/>
    <p:sldId id="1007" r:id="rId320"/>
    <p:sldId id="888" r:id="rId321"/>
    <p:sldId id="373" r:id="rId322"/>
    <p:sldId id="374" r:id="rId323"/>
    <p:sldId id="397" r:id="rId324"/>
    <p:sldId id="376" r:id="rId325"/>
    <p:sldId id="375" r:id="rId326"/>
    <p:sldId id="398" r:id="rId327"/>
    <p:sldId id="377" r:id="rId328"/>
    <p:sldId id="378" r:id="rId329"/>
    <p:sldId id="379" r:id="rId330"/>
    <p:sldId id="399" r:id="rId331"/>
    <p:sldId id="505" r:id="rId332"/>
    <p:sldId id="381" r:id="rId333"/>
    <p:sldId id="384" r:id="rId334"/>
    <p:sldId id="383" r:id="rId335"/>
    <p:sldId id="902" r:id="rId336"/>
    <p:sldId id="386"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519" r:id="rId388"/>
    <p:sldId id="436" r:id="rId389"/>
    <p:sldId id="438" r:id="rId390"/>
    <p:sldId id="486" r:id="rId391"/>
    <p:sldId id="511" r:id="rId392"/>
    <p:sldId id="448" r:id="rId393"/>
    <p:sldId id="452" r:id="rId394"/>
    <p:sldId id="453" r:id="rId395"/>
    <p:sldId id="450" r:id="rId396"/>
    <p:sldId id="454" r:id="rId397"/>
    <p:sldId id="455" r:id="rId398"/>
    <p:sldId id="451" r:id="rId399"/>
    <p:sldId id="456" r:id="rId400"/>
    <p:sldId id="502" r:id="rId401"/>
    <p:sldId id="467" r:id="rId402"/>
    <p:sldId id="457" r:id="rId403"/>
    <p:sldId id="459" r:id="rId404"/>
    <p:sldId id="461" r:id="rId405"/>
    <p:sldId id="460" r:id="rId406"/>
    <p:sldId id="513" r:id="rId407"/>
    <p:sldId id="458" r:id="rId408"/>
    <p:sldId id="469" r:id="rId409"/>
    <p:sldId id="470" r:id="rId410"/>
    <p:sldId id="471" r:id="rId411"/>
    <p:sldId id="512" r:id="rId412"/>
    <p:sldId id="472" r:id="rId413"/>
    <p:sldId id="473" r:id="rId414"/>
    <p:sldId id="474" r:id="rId415"/>
    <p:sldId id="475" r:id="rId416"/>
    <p:sldId id="476" r:id="rId417"/>
    <p:sldId id="462" r:id="rId418"/>
    <p:sldId id="514" r:id="rId419"/>
    <p:sldId id="515" r:id="rId420"/>
    <p:sldId id="516" r:id="rId421"/>
    <p:sldId id="517" r:id="rId422"/>
    <p:sldId id="463" r:id="rId423"/>
    <p:sldId id="482" r:id="rId424"/>
    <p:sldId id="464" r:id="rId425"/>
    <p:sldId id="465" r:id="rId426"/>
    <p:sldId id="466" r:id="rId427"/>
    <p:sldId id="483" r:id="rId428"/>
    <p:sldId id="484" r:id="rId429"/>
    <p:sldId id="500" r:id="rId4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Hidden] AWS Services" id="{B8A58FD2-1D05-4687-A404-A01EA4ACEE86}">
          <p14:sldIdLst>
            <p14:sldId id="511"/>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595" autoAdjust="0"/>
  </p:normalViewPr>
  <p:slideViewPr>
    <p:cSldViewPr snapToGrid="0">
      <p:cViewPr varScale="1">
        <p:scale>
          <a:sx n="109" d="100"/>
          <a:sy n="109" d="100"/>
        </p:scale>
        <p:origin x="414" y="108"/>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microsoft.com/office/2016/11/relationships/changesInfo" Target="changesInfos/changesInfo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tableStyles" Target="tableStyle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1-16T16:38:39.268" v="1070" actId="17846"/>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 matteo.francia2@studio.unibo.it" userId="2fbfbedc-c402-496c-8f3a-8b94feabb3af" providerId="ADAL" clId="{82CFC344-48C1-44C3-8AD3-47DC4FBD0831}"/>
    <pc:docChg chg="undo custSel addSld modSld sldOrd modSection">
      <pc:chgData name="Matteo Francia - matteo.francia2@studio.unibo.it" userId="2fbfbedc-c402-496c-8f3a-8b94feabb3af" providerId="ADAL" clId="{82CFC344-48C1-44C3-8AD3-47DC4FBD0831}" dt="2023-11-13T18:37:56.972" v="168" actId="113"/>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2023-11-16</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16/11/2023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267</a:t>
            </a:fld>
            <a:endParaRPr lang="it-IT" dirty="0"/>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301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21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219.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50" Type="http://schemas.openxmlformats.org/officeDocument/2006/relationships/image" Target="../media/image215.png"/><Relationship Id="rId55" Type="http://schemas.openxmlformats.org/officeDocument/2006/relationships/image" Target="../media/image220.png"/><Relationship Id="rId7" Type="http://schemas.openxmlformats.org/officeDocument/2006/relationships/image" Target="../media/image172.png"/><Relationship Id="rId2" Type="http://schemas.openxmlformats.org/officeDocument/2006/relationships/image" Target="../media/image167.png"/><Relationship Id="rId16" Type="http://schemas.openxmlformats.org/officeDocument/2006/relationships/image" Target="../media/image181.pn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image" Target="../media/image223.png"/><Relationship Id="rId5" Type="http://schemas.openxmlformats.org/officeDocument/2006/relationships/image" Target="../media/image170.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 Id="rId30" Type="http://schemas.openxmlformats.org/officeDocument/2006/relationships/image" Target="../media/image195.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 Id="rId56" Type="http://schemas.openxmlformats.org/officeDocument/2006/relationships/image" Target="../media/image221.png"/><Relationship Id="rId8" Type="http://schemas.openxmlformats.org/officeDocument/2006/relationships/image" Target="../media/image173.png"/><Relationship Id="rId51" Type="http://schemas.openxmlformats.org/officeDocument/2006/relationships/image" Target="../media/image216.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png"/><Relationship Id="rId20" Type="http://schemas.openxmlformats.org/officeDocument/2006/relationships/image" Target="../media/image185.png"/><Relationship Id="rId41" Type="http://schemas.openxmlformats.org/officeDocument/2006/relationships/image" Target="../media/image206.png"/><Relationship Id="rId54"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png"/><Relationship Id="rId57" Type="http://schemas.openxmlformats.org/officeDocument/2006/relationships/image" Target="../media/image222.png"/><Relationship Id="rId10" Type="http://schemas.openxmlformats.org/officeDocument/2006/relationships/image" Target="../media/image175.png"/><Relationship Id="rId31" Type="http://schemas.openxmlformats.org/officeDocument/2006/relationships/image" Target="../media/image196.pn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s>
</file>

<file path=ppt/slides/_rels/slide287.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21.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svg"/><Relationship Id="rId4" Type="http://schemas.openxmlformats.org/officeDocument/2006/relationships/image" Target="../media/image269.png"/></Relationships>
</file>

<file path=ppt/slides/_rels/slide32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5.png"/><Relationship Id="rId4" Type="http://schemas.openxmlformats.org/officeDocument/2006/relationships/image" Target="../media/image30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a:p>
            <a:pPr lvl="1"/>
            <a:r>
              <a:rPr lang="en-US" dirty="0"/>
              <a:t>Connect the dots… and ask questions!</a:t>
            </a:r>
            <a:endParaRPr lang="en-US" noProof="0" dirty="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UniBO</a:t>
            </a:r>
          </a:p>
          <a:p>
            <a:pPr lvl="1"/>
            <a:r>
              <a:rPr lang="en-US" dirty="0"/>
              <a:t>www: </a:t>
            </a:r>
            <a:r>
              <a:rPr lang="en-US" dirty="0">
                <a:hlinkClick r:id="rId3"/>
              </a:rPr>
              <a:t>https://www.unibo.it/sitoweb/m.francia/en</a:t>
            </a:r>
            <a:r>
              <a:rPr lang="en-US" dirty="0"/>
              <a:t> </a:t>
            </a:r>
            <a:endParaRPr lang="en-US" noProof="0" dirty="0"/>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4"/>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232</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236</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240</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241</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242</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245</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257</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258</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259</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260</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261</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262</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dirty="0"/>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dirty="0"/>
              <a:t>However, alternative organizations are available</a:t>
            </a:r>
          </a:p>
          <a:p>
            <a:endParaRPr lang="en-US" dirty="0"/>
          </a:p>
          <a:p>
            <a:pPr algn="l" rtl="0" fontAlgn="base"/>
            <a:r>
              <a:rPr lang="en-US" sz="1800" b="0" i="0" u="none" strike="noStrike" dirty="0">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dirty="0">
                <a:solidFill>
                  <a:srgbClr val="000000"/>
                </a:solidFill>
                <a:effectLst/>
                <a:latin typeface="Helvetica" panose="020B0604020202020204" pitchFamily="34" charset="0"/>
              </a:rPr>
              <a:t>kept in its original format </a:t>
            </a:r>
            <a:r>
              <a:rPr lang="en-US" sz="1800" b="0" i="0" u="none" strike="noStrike" dirty="0">
                <a:solidFill>
                  <a:srgbClr val="000000"/>
                </a:solidFill>
                <a:effectLst/>
                <a:latin typeface="Helvetica" panose="020B0604020202020204" pitchFamily="34" charset="0"/>
              </a:rPr>
              <a:t>and is processed to be queried only when needed. It can store a </a:t>
            </a:r>
            <a:r>
              <a:rPr lang="en-US" sz="1800" b="1" i="0" u="none" strike="noStrike" dirty="0">
                <a:solidFill>
                  <a:srgbClr val="000000"/>
                </a:solidFill>
                <a:effectLst/>
                <a:latin typeface="Helvetica" panose="020B0604020202020204" pitchFamily="34" charset="0"/>
              </a:rPr>
              <a:t>varied amount of formats </a:t>
            </a:r>
            <a:r>
              <a:rPr lang="en-US" sz="1800" b="0" i="0" u="none" strike="noStrike" dirty="0">
                <a:solidFill>
                  <a:srgbClr val="000000"/>
                </a:solidFill>
                <a:effectLst/>
                <a:latin typeface="Helvetica" panose="020B0604020202020204" pitchFamily="34" charset="0"/>
              </a:rPr>
              <a:t>in big data ecosystems, from unstructured, semi-structured, to structured data sources." – </a:t>
            </a:r>
            <a:r>
              <a:rPr lang="en-US" sz="1800" b="0" i="1" u="none" strike="noStrike" dirty="0">
                <a:solidFill>
                  <a:srgbClr val="000000"/>
                </a:solidFill>
                <a:effectLst/>
                <a:latin typeface="Helvetica" panose="020B0604020202020204" pitchFamily="34" charset="0"/>
              </a:rPr>
              <a:t>Couto et al.</a:t>
            </a:r>
            <a:r>
              <a:rPr lang="en-US" sz="1800" b="0" i="0" u="none" strike="noStrike" dirty="0">
                <a:solidFill>
                  <a:srgbClr val="000000"/>
                </a:solidFill>
                <a:effectLst/>
                <a:latin typeface="Helvetica" panose="020B0604020202020204" pitchFamily="34" charset="0"/>
              </a:rPr>
              <a:t>, 2019</a:t>
            </a:r>
            <a:r>
              <a:rPr lang="en-US" sz="1800" b="0" i="0" dirty="0">
                <a:solidFill>
                  <a:srgbClr val="000000"/>
                </a:solidFill>
                <a:effectLst/>
                <a:latin typeface="Helvetica" panose="020B0604020202020204" pitchFamily="34" charset="0"/>
              </a:rPr>
              <a:t>​</a:t>
            </a:r>
            <a:endParaRPr lang="en-US" b="0" i="0" dirty="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264</a:t>
            </a:fld>
            <a:endParaRPr lang="en-US" noProof="0" dirty="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completely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265</a:t>
            </a:fld>
            <a:endParaRPr lang="en-US" noProof="0" dirty="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dirty="0"/>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r>
              <a:rPr lang="en-US" dirty="0"/>
              <a:t>Data independence refers characteristic of being able to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dirty="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dirty="0"/>
              <a:t>1</a:t>
            </a:r>
            <a:r>
              <a:rPr lang="en-US" b="1" baseline="30000" dirty="0"/>
              <a:t>st</a:t>
            </a:r>
            <a:r>
              <a:rPr lang="en-US" b="1" dirty="0"/>
              <a:t> generation systems</a:t>
            </a:r>
            <a:r>
              <a:rPr lang="en-US" dirty="0"/>
              <a:t>: data warehousing started with helping business leaders get analytical insights</a:t>
            </a:r>
          </a:p>
          <a:p>
            <a:pPr lvl="1"/>
            <a:r>
              <a:rPr lang="en-US" dirty="0"/>
              <a:t>Data in these warehouses would be written with </a:t>
            </a:r>
            <a:r>
              <a:rPr lang="en-US" dirty="0">
                <a:solidFill>
                  <a:srgbClr val="FF0000"/>
                </a:solidFill>
              </a:rPr>
              <a:t>schema-on-write</a:t>
            </a:r>
            <a:r>
              <a:rPr lang="en-US" dirty="0"/>
              <a:t>, which ensured that the data model was optimized for downstream BI consumption</a:t>
            </a:r>
          </a:p>
          <a:p>
            <a:pPr lvl="1"/>
            <a:r>
              <a:rPr lang="en-US" dirty="0"/>
              <a:t>Several challenges</a:t>
            </a:r>
          </a:p>
          <a:p>
            <a:pPr lvl="2"/>
            <a:r>
              <a:rPr lang="en-US" dirty="0"/>
              <a:t>They typically coupled compute and storage into an on-premises appliance</a:t>
            </a:r>
          </a:p>
          <a:p>
            <a:pPr lvl="3"/>
            <a:r>
              <a:rPr lang="en-US" dirty="0"/>
              <a:t>This forced enterprises to provision and pay for the peak of user load and data under management, very costly</a:t>
            </a:r>
          </a:p>
          <a:p>
            <a:pPr lvl="2"/>
            <a:r>
              <a:rPr lang="en-US" dirty="0"/>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267</a:t>
            </a:fld>
            <a:endParaRPr lang="en-US" noProof="0" dirty="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dirty="0" err="1"/>
              <a:t>Armbrust</a:t>
            </a:r>
            <a:r>
              <a:rPr lang="en-US" dirty="0"/>
              <a:t>, Michael, et al. "Lakehouse: a new generation of open platforms that unify data warehousing and advanced analytics." </a:t>
            </a:r>
            <a:r>
              <a:rPr lang="en-US" i="1" dirty="0"/>
              <a:t>CIDR</a:t>
            </a:r>
            <a:r>
              <a:rPr lang="en-US" dirty="0"/>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endParaRPr lang="en-US" noProof="0" dirty="0"/>
          </a:p>
        </p:txBody>
      </p:sp>
    </p:spTree>
    <p:extLst>
      <p:ext uri="{BB962C8B-B14F-4D97-AF65-F5344CB8AC3E}">
        <p14:creationId xmlns:p14="http://schemas.microsoft.com/office/powerpoint/2010/main" val="1782988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dirty="0"/>
              <a:t>2</a:t>
            </a:r>
            <a:r>
              <a:rPr lang="en-US" b="1" baseline="30000" dirty="0"/>
              <a:t>nd</a:t>
            </a:r>
            <a:r>
              <a:rPr lang="en-US" b="1" dirty="0"/>
              <a:t> generation</a:t>
            </a:r>
            <a:r>
              <a:rPr lang="en-US" dirty="0"/>
              <a:t>: offloading all the raw data into data lakes</a:t>
            </a:r>
          </a:p>
          <a:p>
            <a:pPr lvl="1"/>
            <a:r>
              <a:rPr lang="en-US" dirty="0"/>
              <a:t>The data lake is </a:t>
            </a:r>
            <a:r>
              <a:rPr lang="en-US" dirty="0">
                <a:solidFill>
                  <a:srgbClr val="FF0000"/>
                </a:solidFill>
              </a:rPr>
              <a:t>schema-on-read</a:t>
            </a:r>
            <a:r>
              <a:rPr lang="en-US" dirty="0"/>
              <a:t> and stores any data at low cost, but on the other hand, punted the problem of data quality and governance</a:t>
            </a:r>
          </a:p>
          <a:p>
            <a:pPr lvl="1"/>
            <a:r>
              <a:rPr lang="en-US" dirty="0"/>
              <a:t>In this architecture, a small subset of data in the lake would later be </a:t>
            </a:r>
            <a:r>
              <a:rPr lang="en-US" dirty="0" err="1"/>
              <a:t>ETLed</a:t>
            </a:r>
            <a:r>
              <a:rPr lang="en-US" dirty="0"/>
              <a:t> to a downstream data warehouse </a:t>
            </a:r>
          </a:p>
          <a:p>
            <a:pPr lvl="1"/>
            <a:r>
              <a:rPr lang="en-US" dirty="0"/>
              <a:t>The use of open formats also made data lake data directly accessible to a wide range of other analytics engines, such as machine learning systems</a:t>
            </a:r>
          </a:p>
          <a:p>
            <a:pPr lvl="1"/>
            <a:r>
              <a:rPr lang="en-US" dirty="0"/>
              <a:t>From 2015 onwards, cloud data lakes, such as S3, ADLS and GCS, started replacing HDFS </a:t>
            </a:r>
          </a:p>
          <a:p>
            <a:pPr lvl="2"/>
            <a:r>
              <a:rPr lang="en-US" dirty="0"/>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dirty="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dirty="0"/>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269</a:t>
            </a:fld>
            <a:endParaRPr lang="en-US" noProof="0" dirty="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dirty="0"/>
              <a:t>While the cloud data lake and warehouse architecture is ostensibly cheap, a two-tier architecture is highly complex for users</a:t>
            </a:r>
          </a:p>
          <a:p>
            <a:pPr lvl="1"/>
            <a:r>
              <a:rPr lang="en-US" dirty="0"/>
              <a:t>Data is first </a:t>
            </a:r>
            <a:r>
              <a:rPr lang="en-US" dirty="0" err="1"/>
              <a:t>ETLed</a:t>
            </a:r>
            <a:r>
              <a:rPr lang="en-US" dirty="0"/>
              <a:t> into lakes, and then again </a:t>
            </a:r>
            <a:r>
              <a:rPr lang="en-US" dirty="0" err="1"/>
              <a:t>ELTed</a:t>
            </a:r>
            <a:r>
              <a:rPr lang="en-US" dirty="0"/>
              <a:t> into warehouses</a:t>
            </a:r>
          </a:p>
          <a:p>
            <a:pPr lvl="1"/>
            <a:r>
              <a:rPr lang="en-US" dirty="0"/>
              <a:t>Enterprise use cases now include advanced analytics such as machine learning, for which neither data lakes nor warehouses are ideal</a:t>
            </a:r>
          </a:p>
          <a:p>
            <a:pPr lvl="1"/>
            <a:r>
              <a:rPr lang="en-US" dirty="0"/>
              <a:t>(Some) main problems:</a:t>
            </a:r>
          </a:p>
          <a:p>
            <a:pPr lvl="2"/>
            <a:r>
              <a:rPr lang="en-US" b="1" dirty="0"/>
              <a:t>Reliability</a:t>
            </a:r>
            <a:r>
              <a:rPr lang="en-US" dirty="0"/>
              <a:t>. Keeping the data lake and warehouse consistent is difficult and costly</a:t>
            </a:r>
          </a:p>
          <a:p>
            <a:pPr lvl="2"/>
            <a:r>
              <a:rPr lang="en-US" dirty="0"/>
              <a:t>Data </a:t>
            </a:r>
            <a:r>
              <a:rPr lang="en-US" b="1" dirty="0"/>
              <a:t>staleness</a:t>
            </a:r>
            <a:r>
              <a:rPr lang="en-US" dirty="0"/>
              <a:t>. The data in the warehouse is stale compared to that of the data lake, with new data frequently taking days to load</a:t>
            </a:r>
          </a:p>
          <a:p>
            <a:pPr lvl="2"/>
            <a:r>
              <a:rPr lang="en-US" b="1" dirty="0"/>
              <a:t>Limited support for advanced analytics</a:t>
            </a:r>
            <a:r>
              <a:rPr lang="en-US" dirty="0"/>
              <a:t>. Businesses want to ask predictive questions using their warehousing data, e.g., “which customers should I offer discounts to?” None of the leading machine learning systems directly work well on top of warehouses</a:t>
            </a:r>
          </a:p>
          <a:p>
            <a:pPr lvl="3"/>
            <a:r>
              <a:rPr lang="en-US" dirty="0"/>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270</a:t>
            </a:fld>
            <a:endParaRPr lang="en-US" noProof="0" dirty="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dirty="0"/>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dirty="0"/>
              <a:t>Is there a real need for many unstructured and integrated dataset?</a:t>
            </a:r>
          </a:p>
          <a:p>
            <a:pPr lvl="1"/>
            <a:r>
              <a:rPr lang="en-US" dirty="0"/>
              <a:t>Recent years have seen an explosion in our ability to collect and catalog immense amounts of data about our environment, society, and populace</a:t>
            </a:r>
          </a:p>
          <a:p>
            <a:pPr lvl="1"/>
            <a:r>
              <a:rPr lang="en-US" dirty="0"/>
              <a:t>Governments, and organizations are increasingly making structured data available on the Web and in various repositories and data lakes</a:t>
            </a:r>
          </a:p>
          <a:p>
            <a:pPr lvl="1"/>
            <a:r>
              <a:rPr lang="en-US" b="1" dirty="0"/>
              <a:t>This opportunity is often missed due to a central technical barrier</a:t>
            </a:r>
            <a:r>
              <a:rPr lang="en-US" dirty="0"/>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dirty="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dirty="0"/>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dirty="0"/>
              <a:t>Main features</a:t>
            </a:r>
          </a:p>
          <a:p>
            <a:pPr lvl="1"/>
            <a:r>
              <a:rPr lang="en-US" b="1" dirty="0"/>
              <a:t>Store data in a low-cost object store</a:t>
            </a:r>
            <a:r>
              <a:rPr lang="en-US" dirty="0"/>
              <a:t> using a standard file format such as Apache Parquet</a:t>
            </a:r>
          </a:p>
          <a:p>
            <a:pPr lvl="1"/>
            <a:r>
              <a:rPr lang="en-US" b="1" dirty="0"/>
              <a:t>Implement a transactional metadata layer</a:t>
            </a:r>
            <a:r>
              <a:rPr lang="en-US" dirty="0"/>
              <a:t> on top of the object store that defines which objects are part of a table version</a:t>
            </a:r>
          </a:p>
          <a:p>
            <a:pPr lvl="1"/>
            <a:r>
              <a:rPr lang="en-US" b="1" dirty="0"/>
              <a:t>Implement management features </a:t>
            </a:r>
            <a:r>
              <a:rPr lang="en-US" dirty="0"/>
              <a:t>within the metadata layer</a:t>
            </a:r>
          </a:p>
          <a:p>
            <a:r>
              <a:rPr lang="en-US" dirty="0"/>
              <a:t>Challenges:</a:t>
            </a:r>
          </a:p>
          <a:p>
            <a:pPr lvl="1"/>
            <a:r>
              <a:rPr lang="en-US" dirty="0"/>
              <a:t>The metadata layer is insufficient to achieve good SQL performance</a:t>
            </a:r>
          </a:p>
          <a:p>
            <a:pPr lvl="2"/>
            <a:r>
              <a:rPr lang="en-US" b="1" dirty="0"/>
              <a:t>Data warehouses use several techniques to get state-of-the-art performance</a:t>
            </a:r>
            <a:endParaRPr lang="en-US" dirty="0"/>
          </a:p>
          <a:p>
            <a:pPr lvl="3"/>
            <a:r>
              <a:rPr lang="en-US" dirty="0"/>
              <a:t>Storing hot data on fast devices such as SSDs, maintaining statistics, building efficient indexes, etc.</a:t>
            </a:r>
          </a:p>
          <a:p>
            <a:pPr lvl="2"/>
            <a:r>
              <a:rPr lang="en-US" b="1" dirty="0"/>
              <a:t>In a Lakehouse it is not possible to change the format</a:t>
            </a:r>
            <a:r>
              <a:rPr lang="en-US" dirty="0"/>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dirty="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dirty="0"/>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r>
              <a:rPr lang="en-US" dirty="0"/>
              <a:t>. 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dirty="0"/>
              <a:t> </a:t>
            </a:r>
            <a:fld id="{5DD6F1BA-2510-46FC-9346-AB1F3CA1593B}" type="slidenum">
              <a:rPr lang="en-US" noProof="0" smtClean="0"/>
              <a:pPr/>
              <a:t>273</a:t>
            </a:fld>
            <a:endParaRPr lang="en-US" noProof="0" dirty="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dirty="0" err="1"/>
              <a:t>Armbrust</a:t>
            </a:r>
            <a:r>
              <a:rPr lang="en-US" dirty="0"/>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dirty="0"/>
              <a:t>Delta Lake uses a </a:t>
            </a:r>
            <a:r>
              <a:rPr lang="en-US" b="1" dirty="0"/>
              <a:t>transaction log </a:t>
            </a:r>
            <a:r>
              <a:rPr lang="en-US" dirty="0"/>
              <a:t>that is compacted </a:t>
            </a:r>
            <a:r>
              <a:rPr lang="en-US" b="1" dirty="0"/>
              <a:t>into Apache Parquet </a:t>
            </a:r>
            <a:r>
              <a:rPr lang="en-US" dirty="0"/>
              <a:t>for significantly faster metadata operations for large tabular datasets </a:t>
            </a:r>
          </a:p>
          <a:p>
            <a:pPr lvl="1"/>
            <a:r>
              <a:rPr lang="en-US" dirty="0"/>
              <a:t>E.g., quickly search billions of table partitions for those relevant to a query</a:t>
            </a:r>
          </a:p>
          <a:p>
            <a:pPr lvl="1"/>
            <a:r>
              <a:rPr lang="en-US" dirty="0"/>
              <a:t>The log is stored in the </a:t>
            </a:r>
            <a:r>
              <a:rPr lang="en-US" b="1" dirty="0"/>
              <a:t>_</a:t>
            </a:r>
            <a:r>
              <a:rPr lang="en-US" b="1" dirty="0" err="1"/>
              <a:t>delta_log</a:t>
            </a:r>
            <a:r>
              <a:rPr lang="en-US" dirty="0"/>
              <a:t> subdirectory within the table</a:t>
            </a:r>
          </a:p>
          <a:p>
            <a:pPr lvl="1"/>
            <a:r>
              <a:rPr lang="en-US" dirty="0"/>
              <a:t>It contains</a:t>
            </a:r>
          </a:p>
          <a:p>
            <a:pPr lvl="2"/>
            <a:r>
              <a:rPr lang="en-US" dirty="0"/>
              <a:t>Sequence of JSON objects with increasing, zero-padded numerical IDs to store the log records</a:t>
            </a:r>
          </a:p>
          <a:p>
            <a:pPr lvl="2"/>
            <a:r>
              <a:rPr lang="en-US" dirty="0"/>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274</a:t>
            </a:fld>
            <a:endParaRPr lang="en-US" noProof="0" dirty="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 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275</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Identify a log record ID (i.e., looking forward from the last checkpoint ID). The transaction will then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reference in a new log record.</a:t>
            </a:r>
          </a:p>
          <a:p>
            <a:pPr lvl="1"/>
            <a:r>
              <a:rPr lang="en-US" dirty="0"/>
              <a:t> Attempt to write the transaction’s log record into the r + 1 .json log object, if no other client has written this object. </a:t>
            </a:r>
            <a:r>
              <a:rPr lang="en-US" b="1" dirty="0"/>
              <a:t>This step needs to be atomic</a:t>
            </a:r>
            <a:r>
              <a:rPr lang="en-US" dirty="0"/>
              <a:t>. If the step fails, the transaction can be retried; depending on the query’s semantics</a:t>
            </a:r>
          </a:p>
          <a:p>
            <a:pPr lvl="1"/>
            <a:r>
              <a:rPr lang="en-US" dirty="0"/>
              <a:t>Optionally, write a new .parquet checkpoint for log record r + 1</a:t>
            </a:r>
          </a:p>
          <a:p>
            <a:r>
              <a:rPr lang="en-US" dirty="0"/>
              <a:t>Creating the r + 1 .json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dirty="0"/>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dirty="0"/>
          </a:p>
          <a:p>
            <a:r>
              <a:rPr lang="en-US" dirty="0"/>
              <a:t>(SQL) Format-independent optimizations are</a:t>
            </a:r>
          </a:p>
          <a:p>
            <a:pPr lvl="1"/>
            <a:r>
              <a:rPr lang="en-US" b="1" dirty="0"/>
              <a:t>Caching</a:t>
            </a:r>
            <a:r>
              <a:rPr lang="en-US" dirty="0"/>
              <a:t>: When using a transactional metadata layer such as Delta Lake, it is safe for a Lakehouse system to cache files from the cloud object store on faster storage devices such as SSDs and RAM on the processing nodes</a:t>
            </a:r>
          </a:p>
          <a:p>
            <a:pPr lvl="1"/>
            <a:r>
              <a:rPr lang="en-US" b="1" dirty="0"/>
              <a:t>Auxiliary data</a:t>
            </a:r>
            <a:r>
              <a:rPr lang="en-US" dirty="0"/>
              <a:t>: maintain column min-max statistics for each data file in the table within the same Parquet file used to store the transaction log, which enables data skipping optimizations when the base data is clustered by particular columns</a:t>
            </a:r>
          </a:p>
          <a:p>
            <a:pPr lvl="1"/>
            <a:r>
              <a:rPr lang="en-US" b="1" dirty="0"/>
              <a:t>Data layout</a:t>
            </a:r>
            <a:r>
              <a:rPr lang="en-US" dirty="0"/>
              <a:t>: </a:t>
            </a:r>
          </a:p>
          <a:p>
            <a:pPr lvl="2"/>
            <a:r>
              <a:rPr lang="en-US" dirty="0"/>
              <a:t>Record ordering: which records are clustered together and hence easiest to read together, e.g. ordering records using individual dimensions or space-filling curves such as Z-order</a:t>
            </a:r>
          </a:p>
          <a:p>
            <a:pPr lvl="2"/>
            <a:r>
              <a:rPr lang="en-US" dirty="0"/>
              <a:t>Compression strategies differently for various groups of records, or other strategies</a:t>
            </a:r>
          </a:p>
          <a:p>
            <a:r>
              <a:rPr lang="en-US" dirty="0"/>
              <a:t>Offer a declarative version of the </a:t>
            </a:r>
            <a:r>
              <a:rPr lang="en-US" dirty="0" err="1"/>
              <a:t>DataFrame</a:t>
            </a:r>
            <a:r>
              <a:rPr lang="en-US" dirty="0"/>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dirty="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a:t>
            </a:r>
            <a:r>
              <a:rPr lang="en-US" b="1" noProof="0" dirty="0"/>
              <a:t>data platforms</a:t>
            </a:r>
            <a:r>
              <a:rPr lang="en-US" noProof="0" dirty="0"/>
              <a:t>: shifting from databases to well-integrated data ecosystems</a:t>
            </a:r>
          </a:p>
          <a:p>
            <a:pPr lvl="1"/>
            <a:r>
              <a:rPr lang="en-US" noProof="0" dirty="0"/>
              <a:t>Definition of </a:t>
            </a:r>
            <a:r>
              <a:rPr lang="en-US" b="1" noProof="0" dirty="0"/>
              <a:t>cloud computing</a:t>
            </a:r>
            <a:r>
              <a:rPr lang="en-US" noProof="0" dirty="0"/>
              <a:t> and taxonomy of cloud services</a:t>
            </a:r>
          </a:p>
          <a:p>
            <a:pPr lvl="1"/>
            <a:r>
              <a:rPr lang="en-US" noProof="0" dirty="0"/>
              <a:t>Introduction to the most </a:t>
            </a:r>
            <a:r>
              <a:rPr lang="en-US" b="1" noProof="0" dirty="0"/>
              <a:t>relevant cloud platforms</a:t>
            </a:r>
          </a:p>
          <a:p>
            <a:pPr lvl="1"/>
            <a:r>
              <a:rPr lang="en-US" noProof="0" dirty="0"/>
              <a:t>Introduction to the </a:t>
            </a:r>
            <a:r>
              <a:rPr lang="en-US" b="1" noProof="0" dirty="0"/>
              <a:t>billing models</a:t>
            </a:r>
            <a:r>
              <a:rPr lang="en-US" noProof="0" dirty="0"/>
              <a:t> of cloud computing services</a:t>
            </a:r>
          </a:p>
          <a:p>
            <a:pPr lvl="1"/>
            <a:r>
              <a:rPr lang="en-US" noProof="0" dirty="0"/>
              <a:t>Cluster </a:t>
            </a:r>
            <a:r>
              <a:rPr lang="en-US" b="1" noProof="0" dirty="0"/>
              <a:t>migration</a:t>
            </a:r>
            <a:r>
              <a:rPr lang="en-US" noProof="0" dirty="0"/>
              <a:t>: on-premises vs on-cloud</a:t>
            </a:r>
          </a:p>
          <a:p>
            <a:pPr lvl="1"/>
            <a:r>
              <a:rPr lang="en-US" noProof="0" dirty="0"/>
              <a:t>Real </a:t>
            </a:r>
            <a:r>
              <a:rPr lang="en-US" b="1" noProof="0" dirty="0"/>
              <a:t>case studies + labs</a:t>
            </a:r>
          </a:p>
          <a:p>
            <a:r>
              <a:rPr lang="en-US" noProof="0" dirty="0"/>
              <a:t>Seminars by companies working with cloud and big data platforms</a:t>
            </a:r>
          </a:p>
          <a:p>
            <a:r>
              <a:rPr lang="en-US" noProof="0" dirty="0"/>
              <a:t>Connect the dots</a:t>
            </a:r>
          </a:p>
          <a:p>
            <a:pPr lvl="1"/>
            <a:r>
              <a:rPr lang="en-US" noProof="0" dirty="0"/>
              <a:t>Information systems, BI, data mining, big data, and machine learning</a:t>
            </a:r>
          </a:p>
          <a:p>
            <a:r>
              <a:rPr lang="en-US" noProof="0" dirty="0"/>
              <a:t>… </a:t>
            </a:r>
            <a:r>
              <a:rPr lang="en-US" b="1" noProof="0" dirty="0"/>
              <a:t>all these points</a:t>
            </a:r>
            <a:r>
              <a:rPr lang="en-US" noProof="0" dirty="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309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dirty="0"/>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dirty="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319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 and labs</a:t>
            </a:r>
            <a:r>
              <a:rPr lang="en-US" dirty="0"/>
              <a:t> are included</a:t>
            </a:r>
          </a:p>
          <a:p>
            <a:pPr lvl="1"/>
            <a:r>
              <a:rPr lang="en-US" b="1" dirty="0"/>
              <a:t>Interaction during the lectures/labs </a:t>
            </a:r>
            <a:r>
              <a:rPr lang="en-US" dirty="0"/>
              <a:t>is considered in the final evaluation</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one week in advance</a:t>
            </a:r>
          </a:p>
          <a:p>
            <a:r>
              <a:rPr lang="en-US" dirty="0"/>
              <a:t>According to the University's regulation</a:t>
            </a:r>
          </a:p>
          <a:p>
            <a:pPr lvl="1"/>
            <a:r>
              <a:rPr lang="en-US" dirty="0"/>
              <a:t>Exams must be in presence</a:t>
            </a:r>
          </a:p>
          <a:p>
            <a:pPr lvl="1"/>
            <a:r>
              <a:rPr lang="en-US" b="1" dirty="0"/>
              <a:t>Cannot refuse a grade more than once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dirty="0"/>
              <a:t>A Lakehouse is a part of data platform, a layer that enables to query multiple data sources (with SQL/Spark) transparently by using some metadata (JSON) log</a:t>
            </a:r>
          </a:p>
          <a:p>
            <a:pPr lvl="1"/>
            <a:r>
              <a:rPr lang="en-US" dirty="0"/>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dirty="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dirty="0"/>
              <a:t>[1] </a:t>
            </a:r>
            <a:r>
              <a:rPr lang="en-US" dirty="0" err="1"/>
              <a:t>Forresi</a:t>
            </a:r>
            <a:r>
              <a:rPr lang="en-US" dirty="0"/>
              <a:t>, C., Gallinucci, E., Golfarelli, M., &amp; </a:t>
            </a:r>
            <a:r>
              <a:rPr lang="en-US" dirty="0" err="1"/>
              <a:t>Hamadou</a:t>
            </a:r>
            <a:r>
              <a:rPr lang="en-US" dirty="0"/>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dirty="0"/>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dirty="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dirty="0"/>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dirty="0"/>
              <a:t>DevOps</a:t>
            </a:r>
            <a:r>
              <a:rPr lang="en-US" dirty="0"/>
              <a:t> combines development and operations to increase the efficiency, speed, and security of software development and delivery compared to traditional processes.</a:t>
            </a:r>
          </a:p>
          <a:p>
            <a:endParaRPr lang="en-US" dirty="0"/>
          </a:p>
          <a:p>
            <a:r>
              <a:rPr lang="en-US" dirty="0"/>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dirty="0">
                <a:hlinkClick r:id="rId4"/>
              </a:rPr>
              <a:t>https://about.gitlab.com/topics/devops/</a:t>
            </a:r>
            <a:r>
              <a:rPr lang="en-US" dirty="0"/>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dirty="0"/>
              <a:t>… to </a:t>
            </a:r>
            <a:r>
              <a:rPr lang="en-US" dirty="0" err="1"/>
              <a:t>DataOps</a:t>
            </a:r>
            <a:endParaRPr lang="en-US" dirty="0"/>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dirty="0" err="1"/>
              <a:t>DataOps</a:t>
            </a:r>
            <a:r>
              <a:rPr lang="en-US" dirty="0"/>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dirty="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dirty="0" err="1"/>
              <a:t>Munappy</a:t>
            </a:r>
            <a:r>
              <a:rPr lang="en-US" dirty="0"/>
              <a:t>, A. R., Mattos, D. I., Bosch, J., Olsson, H. H., &amp; </a:t>
            </a:r>
            <a:r>
              <a:rPr lang="en-US" dirty="0" err="1"/>
              <a:t>Dakkak</a:t>
            </a:r>
            <a:r>
              <a:rPr lang="en-US" dirty="0"/>
              <a:t>, A. (2020, June). From ad-hoc data analytics to </a:t>
            </a:r>
            <a:r>
              <a:rPr lang="en-US" dirty="0" err="1"/>
              <a:t>dataops</a:t>
            </a:r>
            <a:r>
              <a:rPr lang="en-US" dirty="0"/>
              <a:t>. In </a:t>
            </a:r>
            <a:r>
              <a:rPr lang="en-US" i="1" dirty="0"/>
              <a:t>Proceedings of the International Conference on Software and System Processes</a:t>
            </a:r>
            <a:r>
              <a:rPr lang="en-US" dirty="0"/>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fabric</a:t>
            </a:r>
          </a:p>
        </p:txBody>
      </p:sp>
      <p:sp>
        <p:nvSpPr>
          <p:cNvPr id="3" name="Segnaposto contenuto 2"/>
          <p:cNvSpPr>
            <a:spLocks noGrp="1"/>
          </p:cNvSpPr>
          <p:nvPr>
            <p:ph idx="1"/>
          </p:nvPr>
        </p:nvSpPr>
        <p:spPr>
          <a:xfrm>
            <a:off x="838200" y="1700499"/>
            <a:ext cx="10515600" cy="4351338"/>
          </a:xfrm>
        </p:spPr>
        <p:txBody>
          <a:bodyPr/>
          <a:lstStyle/>
          <a:p>
            <a:r>
              <a:rPr lang="en-US" dirty="0"/>
              <a:t>“vision for data management […] that seamlessly connects different clouds, whether they are private, public, or hybrid environments.” (2016)</a:t>
            </a:r>
          </a:p>
          <a:p>
            <a:r>
              <a:rPr lang="en-US" noProof="0" dirty="0"/>
              <a:t>Frictionless access and sharing of data in a distributed data environment</a:t>
            </a:r>
          </a:p>
          <a:p>
            <a:pPr lvl="1"/>
            <a:r>
              <a:rPr lang="en-US" noProof="0" dirty="0"/>
              <a:t>Enables a </a:t>
            </a:r>
            <a:r>
              <a:rPr lang="en-US" b="1" noProof="0" dirty="0"/>
              <a:t>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to access data </a:t>
            </a:r>
            <a:r>
              <a:rPr lang="en-US" noProof="0" dirty="0"/>
              <a:t>in place or support its consolidation where appropriate</a:t>
            </a:r>
          </a:p>
          <a:p>
            <a:pPr lvl="1"/>
            <a:r>
              <a:rPr lang="en-US" b="1" noProof="0" dirty="0"/>
              <a:t>Continuously identifies and connects data </a:t>
            </a:r>
            <a:r>
              <a:rPr lang="en-US" noProof="0" dirty="0"/>
              <a:t>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integrated and enriched data – at the right time, in the right method, and to the right data consumer – in support of both operational and analytical workloads</a:t>
            </a:r>
          </a:p>
          <a:p>
            <a:pPr lvl="1"/>
            <a:r>
              <a:rPr lang="en-US" noProof="0" dirty="0"/>
              <a:t>Combines key data management technologies – such as </a:t>
            </a:r>
            <a:r>
              <a:rPr lang="en-US" b="1" noProof="0" dirty="0"/>
              <a:t>data catalog</a:t>
            </a:r>
            <a:r>
              <a:rPr lang="en-US" noProof="0" dirty="0"/>
              <a:t>, </a:t>
            </a:r>
            <a:r>
              <a:rPr lang="en-US" b="1" noProof="0" dirty="0"/>
              <a:t>data governance</a:t>
            </a:r>
            <a:r>
              <a:rPr lang="en-US" noProof="0" dirty="0"/>
              <a:t>, </a:t>
            </a:r>
            <a:r>
              <a:rPr lang="en-US" b="1" noProof="0" dirty="0"/>
              <a:t>data integration</a:t>
            </a:r>
            <a:r>
              <a:rPr lang="en-US" noProof="0" dirty="0"/>
              <a:t>, </a:t>
            </a:r>
            <a:r>
              <a:rPr lang="en-US" b="1" noProof="0" dirty="0"/>
              <a:t>data pipelining</a:t>
            </a:r>
            <a:r>
              <a:rPr lang="en-US" noProof="0" dirty="0"/>
              <a:t>, and </a:t>
            </a:r>
            <a:r>
              <a:rPr lang="en-US" b="1" noProof="0" dirty="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dirty="0"/>
          </a:p>
        </p:txBody>
      </p:sp>
      <p:sp>
        <p:nvSpPr>
          <p:cNvPr id="6" name="Segnaposto contenuto 5"/>
          <p:cNvSpPr>
            <a:spLocks noGrp="1"/>
          </p:cNvSpPr>
          <p:nvPr>
            <p:ph idx="13"/>
          </p:nvPr>
        </p:nvSpPr>
        <p:spPr>
          <a:xfrm>
            <a:off x="838200" y="6239881"/>
            <a:ext cx="10515600" cy="365125"/>
          </a:xfrm>
        </p:spPr>
        <p:txBody>
          <a:bodyPr/>
          <a:lstStyle/>
          <a:p>
            <a:r>
              <a:rPr lang="en-US" noProof="0" dirty="0">
                <a:hlinkClick r:id="rId2"/>
              </a:rPr>
              <a:t>https://cloud.netapp.com/hubfs/Data-Fabric/Data%20Fabric%20WP%20April%202017.pdf</a:t>
            </a:r>
            <a:r>
              <a:rPr lang="en-US" noProof="0" dirty="0"/>
              <a:t> (accessed 2023-06-23)</a:t>
            </a:r>
            <a:br>
              <a:rPr lang="en-US" noProof="0" dirty="0"/>
            </a:br>
            <a:r>
              <a:rPr lang="en-US" noProof="0" dirty="0"/>
              <a:t>Gartner, 2019 </a:t>
            </a:r>
            <a:r>
              <a:rPr lang="en-US" noProof="0" dirty="0">
                <a:hlinkClick r:id="rId3"/>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4"/>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dirty="0"/>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dirty="0"/>
              <a:t>Catalog all your data</a:t>
            </a:r>
            <a:r>
              <a:rPr lang="en-US" dirty="0"/>
              <a:t>: including business glossary and design-time and runtime metadata</a:t>
            </a:r>
          </a:p>
          <a:p>
            <a:pPr lvl="1"/>
            <a:r>
              <a:rPr lang="en-US" b="1" dirty="0"/>
              <a:t>Enable self-service capabilities</a:t>
            </a:r>
            <a:r>
              <a:rPr lang="en-US" dirty="0"/>
              <a:t>: data discovery, profiling, exploration, quality assessment, consumption of data-as-a-product</a:t>
            </a:r>
          </a:p>
          <a:p>
            <a:pPr lvl="1"/>
            <a:r>
              <a:rPr lang="en-US" b="1" dirty="0"/>
              <a:t>Provide a knowledge graph</a:t>
            </a:r>
            <a:r>
              <a:rPr lang="en-US" dirty="0"/>
              <a:t>: Visualizing how data, people, processes, systems, etc. are interconnected, deriving additional actionable insight</a:t>
            </a:r>
          </a:p>
          <a:p>
            <a:pPr lvl="1"/>
            <a:r>
              <a:rPr lang="en-US" b="1" dirty="0"/>
              <a:t>Provide intelligent (smart) information integration</a:t>
            </a:r>
            <a:r>
              <a:rPr lang="en-US" dirty="0"/>
              <a:t>: Supporting IT staff and business users alike in their data integration and transformation, data virtualization, and federation tasks</a:t>
            </a:r>
          </a:p>
          <a:p>
            <a:pPr lvl="1"/>
            <a:r>
              <a:rPr lang="en-US" b="1" dirty="0"/>
              <a:t>Derive insight from metadata</a:t>
            </a:r>
            <a:r>
              <a:rPr lang="en-US" dirty="0"/>
              <a:t>: Orchestrating and automating tasks and jobs for data integration, data engineering, and data governance end to end</a:t>
            </a:r>
          </a:p>
          <a:p>
            <a:pPr lvl="1"/>
            <a:r>
              <a:rPr lang="en-US" b="1" dirty="0"/>
              <a:t>Enforce local and global data rules/policies</a:t>
            </a:r>
            <a:r>
              <a:rPr lang="en-US" dirty="0"/>
              <a:t>: Including AI/ML-based automated generation, adjustments, and enforcement of rules and policies</a:t>
            </a:r>
          </a:p>
          <a:p>
            <a:pPr lvl="1"/>
            <a:r>
              <a:rPr lang="en-US" b="1" dirty="0"/>
              <a:t>Manage an end-to-end unified lifecycle</a:t>
            </a:r>
            <a:r>
              <a:rPr lang="en-US" dirty="0"/>
              <a:t>: Implementing a coherent and consistent lifecycle end to end of all Data Fabric tasks across various platforms, personas, and organizations</a:t>
            </a:r>
          </a:p>
          <a:p>
            <a:pPr lvl="1"/>
            <a:r>
              <a:rPr lang="en-US" b="1" dirty="0"/>
              <a:t>Enforce data and AI governance</a:t>
            </a:r>
            <a:r>
              <a:rPr lang="en-US" dirty="0"/>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dirty="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b="1" noProof="0" dirty="0"/>
              <a:t>Data as a product </a:t>
            </a:r>
            <a:r>
              <a:rPr lang="en-US" noProof="0" dirty="0"/>
              <a:t>(</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dirty="0"/>
              <a:t>Data mesh</a:t>
            </a:r>
            <a:endParaRPr lang="en-US" dirty="0"/>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dirty="0"/>
              <a:t>Data Mesh organizes data around </a:t>
            </a:r>
            <a:r>
              <a:rPr lang="en-US" b="1" dirty="0"/>
              <a:t>business domain owners </a:t>
            </a:r>
            <a:r>
              <a:rPr lang="en-US" dirty="0"/>
              <a:t>and transforms relevant data assets (data sources) to </a:t>
            </a:r>
            <a:r>
              <a:rPr lang="en-US" b="1" dirty="0"/>
              <a:t>data products</a:t>
            </a:r>
            <a:r>
              <a:rPr lang="en-US" dirty="0"/>
              <a:t> that can be consumed by distributed business users from various business domains or functions</a:t>
            </a:r>
          </a:p>
          <a:p>
            <a:pPr lvl="1"/>
            <a:r>
              <a:rPr lang="en-US" dirty="0"/>
              <a:t>Data products are created, governed, and used in an </a:t>
            </a:r>
            <a:r>
              <a:rPr lang="en-US" b="1" dirty="0"/>
              <a:t>autonomous, decentralized</a:t>
            </a:r>
            <a:r>
              <a:rPr lang="en-US" dirty="0"/>
              <a:t>, and self-service manner</a:t>
            </a:r>
          </a:p>
          <a:p>
            <a:pPr lvl="1"/>
            <a:r>
              <a:rPr lang="en-US" b="1" dirty="0"/>
              <a:t>Self-service capabilities</a:t>
            </a:r>
            <a:r>
              <a:rPr lang="en-US" dirty="0"/>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dirty="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dirty="0"/>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dirty="0"/>
          </a:p>
          <a:p>
            <a:r>
              <a:rPr lang="en-US" dirty="0"/>
              <a:t>A </a:t>
            </a:r>
            <a:r>
              <a:rPr lang="en-US" b="1" dirty="0"/>
              <a:t>data product </a:t>
            </a:r>
            <a:r>
              <a:rPr lang="en-US" dirty="0"/>
              <a:t>is raw data transformed into a business context</a:t>
            </a:r>
          </a:p>
          <a:p>
            <a:pPr lvl="1"/>
            <a:r>
              <a:rPr lang="en-US" dirty="0"/>
              <a:t>Data products are registered in </a:t>
            </a:r>
            <a:r>
              <a:rPr lang="en-US" b="1" dirty="0"/>
              <a:t>knowledge catalog </a:t>
            </a:r>
            <a:r>
              <a:rPr lang="en-US" dirty="0"/>
              <a:t>through specifications (XML, JSON, etc.)</a:t>
            </a:r>
          </a:p>
          <a:p>
            <a:pPr lvl="1"/>
            <a:r>
              <a:rPr lang="en-US" dirty="0"/>
              <a:t>Main features</a:t>
            </a:r>
          </a:p>
          <a:p>
            <a:pPr lvl="2"/>
            <a:r>
              <a:rPr lang="en-US" b="1" dirty="0"/>
              <a:t>Data product description</a:t>
            </a:r>
            <a:r>
              <a:rPr lang="en-US" dirty="0"/>
              <a:t>: The data product needs to be well described</a:t>
            </a:r>
          </a:p>
          <a:p>
            <a:pPr lvl="2"/>
            <a:r>
              <a:rPr lang="en-US" b="1" dirty="0"/>
              <a:t>Access methods</a:t>
            </a:r>
            <a:r>
              <a:rPr lang="en-US" dirty="0"/>
              <a:t>: for example, REST APIs, SQL, NoSQL, etc., and where to find the data asset</a:t>
            </a:r>
          </a:p>
          <a:p>
            <a:pPr lvl="2"/>
            <a:r>
              <a:rPr lang="en-US" b="1" dirty="0"/>
              <a:t>Policies and rules</a:t>
            </a:r>
            <a:r>
              <a:rPr lang="en-US" dirty="0"/>
              <a:t>: who is allowed to consume the data product for what purpose</a:t>
            </a:r>
          </a:p>
          <a:p>
            <a:pPr lvl="2"/>
            <a:r>
              <a:rPr lang="en-US" b="1" dirty="0"/>
              <a:t>SLAs</a:t>
            </a:r>
            <a:r>
              <a:rPr lang="en-US" dirty="0"/>
              <a:t>: agreements regarding the data product availability, performance characteristics, functions, cost of data product usage</a:t>
            </a:r>
          </a:p>
          <a:p>
            <a:pPr lvl="2"/>
            <a:r>
              <a:rPr lang="en-US" b="1" dirty="0"/>
              <a:t>Defined format</a:t>
            </a:r>
            <a:r>
              <a:rPr lang="en-US" dirty="0"/>
              <a:t>: A data product needs to be described using a defined format</a:t>
            </a:r>
          </a:p>
          <a:p>
            <a:pPr lvl="2"/>
            <a:r>
              <a:rPr lang="en-US" b="1" dirty="0"/>
              <a:t>Cataloged</a:t>
            </a:r>
            <a:r>
              <a:rPr lang="en-US" dirty="0"/>
              <a:t>: All data products need to be registered in the knowledge catalog. Data products need to be searchable and discoverable by potential data product consumers and business user</a:t>
            </a:r>
          </a:p>
          <a:p>
            <a:pPr lvl="1"/>
            <a:r>
              <a:rPr lang="en-US" dirty="0"/>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dirty="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dirty="0"/>
              <a:t>They are design concepts, not things</a:t>
            </a:r>
          </a:p>
          <a:p>
            <a:pPr lvl="1"/>
            <a:r>
              <a:rPr lang="en-US" noProof="0" dirty="0"/>
              <a:t>They are not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dirty="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dirty="0"/>
              <a:t>Both provide an architectural framework to access data across multiple technologies and platforms</a:t>
            </a:r>
          </a:p>
          <a:p>
            <a:pPr lvl="1"/>
            <a:r>
              <a:rPr lang="en-US" b="1"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2"/>
            <a:r>
              <a:rPr lang="en-US" dirty="0"/>
              <a:t>Focus on the architectural, technical capabilities, and intelligent analysis to produce active metadata supporting a smarter, AI-infused system to orchestrate various data integration styles</a:t>
            </a:r>
            <a:endParaRPr lang="en-US" noProof="0" dirty="0"/>
          </a:p>
          <a:p>
            <a:pPr lvl="1"/>
            <a:r>
              <a:rPr lang="en-US" b="1" noProof="0" dirty="0"/>
              <a:t>Data mesh</a:t>
            </a:r>
          </a:p>
          <a:p>
            <a:pPr lvl="2"/>
            <a:r>
              <a:rPr lang="en-US" noProof="0" dirty="0"/>
              <a:t>Emphasis on decentralization and data domain autonomy</a:t>
            </a:r>
          </a:p>
          <a:p>
            <a:pPr lvl="2"/>
            <a:r>
              <a:rPr lang="en-US" noProof="0" dirty="0"/>
              <a:t>Focuses on organizational change; it is more about people and process</a:t>
            </a:r>
          </a:p>
          <a:p>
            <a:pPr lvl="2"/>
            <a:r>
              <a:rPr lang="en-US" dirty="0"/>
              <a:t>Data are primarily organized around domain owners who create business-focused data products, which can be aggregated and consumed across distributed consumers</a:t>
            </a:r>
            <a:endParaRPr lang="en-US" noProof="0" dirty="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dirty="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dirty="0"/>
              <a:t>Data mesh vs data fabric</a:t>
            </a:r>
            <a:endParaRPr lang="en-US" dirty="0"/>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dirty="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dirty="0"/>
              <a:t>Data Fabric and Mesh are the results from the data architecture evolution</a:t>
            </a:r>
          </a:p>
          <a:p>
            <a:pPr lvl="1"/>
            <a:r>
              <a:rPr lang="en-US" b="1" dirty="0"/>
              <a:t>Many capabilities were in existence already long before</a:t>
            </a:r>
            <a:r>
              <a:rPr lang="en-US" dirty="0"/>
              <a:t> the terms were coined</a:t>
            </a:r>
          </a:p>
          <a:p>
            <a:endParaRPr lang="en-US" dirty="0"/>
          </a:p>
          <a:p>
            <a:r>
              <a:rPr lang="en-US" dirty="0"/>
              <a:t>Take away:</a:t>
            </a:r>
          </a:p>
          <a:p>
            <a:pPr lvl="1"/>
            <a:r>
              <a:rPr lang="en-US" dirty="0"/>
              <a:t>Abstract the “building blocks” of such platforms</a:t>
            </a:r>
          </a:p>
          <a:p>
            <a:pPr lvl="1"/>
            <a:r>
              <a:rPr lang="en-US" dirty="0"/>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dirty="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dirty="0"/>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dirty="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29520</TotalTime>
  <Words>34272</Words>
  <Application>Microsoft Office PowerPoint</Application>
  <PresentationFormat>Widescreen</PresentationFormat>
  <Paragraphs>5111</Paragraphs>
  <Slides>429</Slides>
  <Notes>50</Notes>
  <HiddenSlides>98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429</vt:i4>
      </vt:variant>
    </vt:vector>
  </HeadingPairs>
  <TitlesOfParts>
    <vt:vector size="44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1513</cp:revision>
  <dcterms:created xsi:type="dcterms:W3CDTF">2019-03-06T18:10:20Z</dcterms:created>
  <dcterms:modified xsi:type="dcterms:W3CDTF">2023-11-16T16:38:43Z</dcterms:modified>
</cp:coreProperties>
</file>